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18"/>
  </p:notesMasterIdLst>
  <p:handoutMasterIdLst>
    <p:handoutMasterId r:id="rId19"/>
  </p:handoutMasterIdLst>
  <p:sldIdLst>
    <p:sldId id="426" r:id="rId6"/>
    <p:sldId id="425" r:id="rId7"/>
    <p:sldId id="427" r:id="rId8"/>
    <p:sldId id="428" r:id="rId9"/>
    <p:sldId id="434" r:id="rId10"/>
    <p:sldId id="430" r:id="rId11"/>
    <p:sldId id="435" r:id="rId12"/>
    <p:sldId id="429" r:id="rId13"/>
    <p:sldId id="436" r:id="rId14"/>
    <p:sldId id="431" r:id="rId15"/>
    <p:sldId id="432" r:id="rId16"/>
    <p:sldId id="43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A58"/>
    <a:srgbClr val="2E546D"/>
    <a:srgbClr val="692B7D"/>
    <a:srgbClr val="472A50"/>
    <a:srgbClr val="6E407C"/>
    <a:srgbClr val="2F556E"/>
    <a:srgbClr val="A672B6"/>
    <a:srgbClr val="FFFFFF"/>
    <a:srgbClr val="7E498E"/>
    <a:srgbClr val="94CB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0" autoAdjust="0"/>
    <p:restoredTop sz="85588" autoAdjust="0"/>
  </p:normalViewPr>
  <p:slideViewPr>
    <p:cSldViewPr snapToGrid="0" snapToObjects="1">
      <p:cViewPr varScale="1">
        <p:scale>
          <a:sx n="96" d="100"/>
          <a:sy n="96" d="100"/>
        </p:scale>
        <p:origin x="660" y="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2/13/2023</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13/02/2023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692B7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692B7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dirty="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dirty="0"/>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2E546D"/>
                </a:solidFill>
                <a:latin typeface="Calibri" panose="020F0502020204030204" pitchFamily="34" charset="0"/>
                <a:cs typeface="Calibri" panose="020F0502020204030204" pitchFamily="34" charset="0"/>
              </a:rPr>
              <a:t>Think </a:t>
            </a:r>
          </a:p>
          <a:p>
            <a:r>
              <a:rPr lang="en-US" sz="3600" b="1" i="0" dirty="0">
                <a:solidFill>
                  <a:srgbClr val="2E546D"/>
                </a:solidFill>
                <a:latin typeface="Calibri" panose="020F0502020204030204" pitchFamily="34" charset="0"/>
                <a:cs typeface="Calibri" panose="020F0502020204030204" pitchFamily="34" charset="0"/>
              </a:rPr>
              <a:t>Pair</a:t>
            </a:r>
          </a:p>
          <a:p>
            <a:r>
              <a:rPr lang="en-US" sz="3600" b="1" i="0" dirty="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692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dirty="0">
                <a:latin typeface="Century Gothic" panose="020B0502020202020204" pitchFamily="34" charset="0"/>
              </a:rPr>
              <a:t>SRC Core</a:t>
            </a:r>
            <a:r>
              <a:rPr lang="en-US" sz="7200" b="1" i="0" baseline="0" dirty="0">
                <a:latin typeface="Century Gothic" panose="020B0502020202020204" pitchFamily="34" charset="0"/>
              </a:rPr>
              <a:t> Standards</a:t>
            </a:r>
            <a:endParaRPr lang="en-US" sz="7200" b="1" i="0" dirty="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692B7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3481949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692B7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692B7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692B7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692B7D"/>
          </a:solidFill>
          <a:ln>
            <a:noFill/>
          </a:ln>
        </p:spPr>
        <p:txBody>
          <a:bodyPr wrap="square" rtlCol="0" anchor="ctr">
            <a:normAutofit/>
          </a:bodyPr>
          <a:lstStyle/>
          <a:p>
            <a:pPr marL="0" indent="0">
              <a:tabLst>
                <a:tab pos="3597275" algn="l"/>
              </a:tabLst>
            </a:pPr>
            <a:r>
              <a:rPr lang="en-US" sz="6000" b="1" i="0" dirty="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692B7D"/>
          </a:solidFill>
        </p:spPr>
        <p:txBody>
          <a:bodyPr wrap="square" rtlCol="0" anchor="ctr">
            <a:noAutofit/>
          </a:bodyPr>
          <a:lstStyle/>
          <a:p>
            <a:pPr algn="l"/>
            <a:r>
              <a:rPr lang="en-US" sz="2000" b="1" i="0" dirty="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692B7D"/>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692B7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692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66676" y="221673"/>
            <a:ext cx="12258675"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4"/>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p:txBody>
          <a:bodyPr/>
          <a:lstStyle/>
          <a:p>
            <a:r>
              <a:rPr lang="en-AU" dirty="0"/>
              <a:t>Different branches of science</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57147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983670"/>
            <a:ext cx="11601508"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list and describe the different branches of science we will be studying</a:t>
            </a:r>
          </a:p>
          <a:p>
            <a:pPr marL="457200" indent="-457200">
              <a:buFont typeface="Arial" panose="020B0604020202020204" pitchFamily="34" charset="0"/>
              <a:buChar char="•"/>
            </a:pPr>
            <a:endParaRPr lang="en-AU" b="0" dirty="0"/>
          </a:p>
        </p:txBody>
      </p:sp>
    </p:spTree>
    <p:extLst>
      <p:ext uri="{BB962C8B-B14F-4D97-AF65-F5344CB8AC3E}">
        <p14:creationId xmlns:p14="http://schemas.microsoft.com/office/powerpoint/2010/main" val="3425377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Geology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800576" cy="1008103"/>
          </a:xfrm>
        </p:spPr>
        <p:txBody>
          <a:bodyPr/>
          <a:lstStyle/>
          <a:p>
            <a:r>
              <a:rPr lang="en-AU" sz="4000" dirty="0"/>
              <a:t>Geology</a:t>
            </a:r>
            <a:r>
              <a:rPr lang="en-AU" sz="4000" b="0" dirty="0"/>
              <a:t> is the study of rocks.</a:t>
            </a:r>
          </a:p>
          <a:p>
            <a:r>
              <a:rPr lang="en-AU" sz="4000" b="0" dirty="0"/>
              <a:t>Geologists study the Earth, earthquakes and volcanoes.</a:t>
            </a:r>
            <a:endParaRPr lang="en-AU" sz="4000" dirty="0"/>
          </a:p>
          <a:p>
            <a:endParaRPr lang="en-AU" sz="1200" b="0" dirty="0"/>
          </a:p>
          <a:p>
            <a:endParaRPr lang="en-AU" sz="3600" dirty="0"/>
          </a:p>
        </p:txBody>
      </p:sp>
      <p:pic>
        <p:nvPicPr>
          <p:cNvPr id="4" name="Picture 3">
            <a:extLst>
              <a:ext uri="{FF2B5EF4-FFF2-40B4-BE49-F238E27FC236}">
                <a16:creationId xmlns:a16="http://schemas.microsoft.com/office/drawing/2014/main" id="{24245059-0A74-4737-AA0F-B2A9E7CFCE4A}"/>
              </a:ext>
            </a:extLst>
          </p:cNvPr>
          <p:cNvPicPr>
            <a:picLocks noChangeAspect="1"/>
          </p:cNvPicPr>
          <p:nvPr/>
        </p:nvPicPr>
        <p:blipFill>
          <a:blip r:embed="rId2"/>
          <a:stretch>
            <a:fillRect/>
          </a:stretch>
        </p:blipFill>
        <p:spPr>
          <a:xfrm>
            <a:off x="609600" y="2641600"/>
            <a:ext cx="3860800" cy="3860800"/>
          </a:xfrm>
          <a:prstGeom prst="rect">
            <a:avLst/>
          </a:prstGeom>
        </p:spPr>
      </p:pic>
      <p:pic>
        <p:nvPicPr>
          <p:cNvPr id="7" name="Picture 6">
            <a:extLst>
              <a:ext uri="{FF2B5EF4-FFF2-40B4-BE49-F238E27FC236}">
                <a16:creationId xmlns:a16="http://schemas.microsoft.com/office/drawing/2014/main" id="{98E18EE1-09FC-43EA-AF0E-37B9643AE4BB}"/>
              </a:ext>
            </a:extLst>
          </p:cNvPr>
          <p:cNvPicPr>
            <a:picLocks noChangeAspect="1"/>
          </p:cNvPicPr>
          <p:nvPr/>
        </p:nvPicPr>
        <p:blipFill>
          <a:blip r:embed="rId3"/>
          <a:stretch>
            <a:fillRect/>
          </a:stretch>
        </p:blipFill>
        <p:spPr>
          <a:xfrm>
            <a:off x="4864100" y="2643228"/>
            <a:ext cx="6934200" cy="2889250"/>
          </a:xfrm>
          <a:prstGeom prst="rect">
            <a:avLst/>
          </a:prstGeom>
        </p:spPr>
      </p:pic>
    </p:spTree>
    <p:extLst>
      <p:ext uri="{BB962C8B-B14F-4D97-AF65-F5344CB8AC3E}">
        <p14:creationId xmlns:p14="http://schemas.microsoft.com/office/powerpoint/2010/main" val="247697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Astronomy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800576" cy="1008103"/>
          </a:xfrm>
        </p:spPr>
        <p:txBody>
          <a:bodyPr/>
          <a:lstStyle/>
          <a:p>
            <a:r>
              <a:rPr lang="en-AU" sz="4000" dirty="0"/>
              <a:t>Astronomy</a:t>
            </a:r>
            <a:r>
              <a:rPr lang="en-AU" sz="4000" b="0" dirty="0"/>
              <a:t> is the study of space.</a:t>
            </a:r>
          </a:p>
          <a:p>
            <a:r>
              <a:rPr lang="en-AU" sz="4000" b="0" dirty="0"/>
              <a:t>Astronomers study the planets, stars and the universe.</a:t>
            </a:r>
            <a:endParaRPr lang="en-AU" sz="4000" dirty="0"/>
          </a:p>
          <a:p>
            <a:endParaRPr lang="en-AU" sz="1200" b="0" dirty="0"/>
          </a:p>
          <a:p>
            <a:endParaRPr lang="en-AU" sz="3600" dirty="0"/>
          </a:p>
        </p:txBody>
      </p:sp>
      <p:pic>
        <p:nvPicPr>
          <p:cNvPr id="5" name="Picture 4">
            <a:extLst>
              <a:ext uri="{FF2B5EF4-FFF2-40B4-BE49-F238E27FC236}">
                <a16:creationId xmlns:a16="http://schemas.microsoft.com/office/drawing/2014/main" id="{F0A21C4A-E640-4C85-8713-6C910918C04E}"/>
              </a:ext>
            </a:extLst>
          </p:cNvPr>
          <p:cNvPicPr>
            <a:picLocks noChangeAspect="1"/>
          </p:cNvPicPr>
          <p:nvPr/>
        </p:nvPicPr>
        <p:blipFill>
          <a:blip r:embed="rId2"/>
          <a:stretch>
            <a:fillRect/>
          </a:stretch>
        </p:blipFill>
        <p:spPr>
          <a:xfrm>
            <a:off x="295275" y="2709021"/>
            <a:ext cx="5905500" cy="3933825"/>
          </a:xfrm>
          <a:prstGeom prst="rect">
            <a:avLst/>
          </a:prstGeom>
        </p:spPr>
      </p:pic>
      <p:pic>
        <p:nvPicPr>
          <p:cNvPr id="10" name="Picture 9">
            <a:extLst>
              <a:ext uri="{FF2B5EF4-FFF2-40B4-BE49-F238E27FC236}">
                <a16:creationId xmlns:a16="http://schemas.microsoft.com/office/drawing/2014/main" id="{7A804838-9348-4E74-BAC6-37A047199183}"/>
              </a:ext>
            </a:extLst>
          </p:cNvPr>
          <p:cNvPicPr>
            <a:picLocks noChangeAspect="1"/>
          </p:cNvPicPr>
          <p:nvPr/>
        </p:nvPicPr>
        <p:blipFill>
          <a:blip r:embed="rId3"/>
          <a:stretch>
            <a:fillRect/>
          </a:stretch>
        </p:blipFill>
        <p:spPr>
          <a:xfrm>
            <a:off x="6386068" y="2709021"/>
            <a:ext cx="5773567" cy="3933825"/>
          </a:xfrm>
          <a:prstGeom prst="rect">
            <a:avLst/>
          </a:prstGeom>
        </p:spPr>
      </p:pic>
    </p:spTree>
    <p:extLst>
      <p:ext uri="{BB962C8B-B14F-4D97-AF65-F5344CB8AC3E}">
        <p14:creationId xmlns:p14="http://schemas.microsoft.com/office/powerpoint/2010/main" val="153236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Different branches of science</a:t>
            </a:r>
          </a:p>
        </p:txBody>
      </p:sp>
      <p:grpSp>
        <p:nvGrpSpPr>
          <p:cNvPr id="6" name="Group 5">
            <a:extLst>
              <a:ext uri="{FF2B5EF4-FFF2-40B4-BE49-F238E27FC236}">
                <a16:creationId xmlns:a16="http://schemas.microsoft.com/office/drawing/2014/main" id="{5556388D-53EA-4D70-AA9F-95097D03596D}"/>
              </a:ext>
            </a:extLst>
          </p:cNvPr>
          <p:cNvGrpSpPr/>
          <p:nvPr/>
        </p:nvGrpSpPr>
        <p:grpSpPr>
          <a:xfrm>
            <a:off x="295275" y="935717"/>
            <a:ext cx="11231265" cy="1959883"/>
            <a:chOff x="397668" y="4118846"/>
            <a:chExt cx="11231265" cy="4850379"/>
          </a:xfrm>
        </p:grpSpPr>
        <p:sp>
          <p:nvSpPr>
            <p:cNvPr id="7" name="Rectangle 6">
              <a:extLst>
                <a:ext uri="{FF2B5EF4-FFF2-40B4-BE49-F238E27FC236}">
                  <a16:creationId xmlns:a16="http://schemas.microsoft.com/office/drawing/2014/main" id="{6FA5C081-8EE9-4D93-808A-380F351B1187}"/>
                </a:ext>
              </a:extLst>
            </p:cNvPr>
            <p:cNvSpPr/>
            <p:nvPr/>
          </p:nvSpPr>
          <p:spPr>
            <a:xfrm>
              <a:off x="397668" y="4130933"/>
              <a:ext cx="11209833" cy="483829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0C7D08CE-7ACA-4439-A407-31E35565733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9" name="TextBox 8">
              <a:extLst>
                <a:ext uri="{FF2B5EF4-FFF2-40B4-BE49-F238E27FC236}">
                  <a16:creationId xmlns:a16="http://schemas.microsoft.com/office/drawing/2014/main" id="{98C85B2B-7D25-4167-84DE-92217108FF5A}"/>
                </a:ext>
              </a:extLst>
            </p:cNvPr>
            <p:cNvSpPr txBox="1"/>
            <p:nvPr/>
          </p:nvSpPr>
          <p:spPr>
            <a:xfrm>
              <a:off x="419100" y="5154266"/>
              <a:ext cx="11209833" cy="3814959"/>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are the five different types of science we will be studying?</a:t>
              </a:r>
            </a:p>
            <a:p>
              <a:pPr algn="l"/>
              <a:endParaRPr lang="en-US" sz="2800" dirty="0">
                <a:latin typeface="Century Gothic" panose="020B0502020202020204" pitchFamily="34" charset="0"/>
                <a:cs typeface="Futura Medium" panose="020B0602020204020303" pitchFamily="34" charset="-79"/>
              </a:endParaRPr>
            </a:p>
            <a:p>
              <a:pPr algn="l"/>
              <a:r>
                <a:rPr lang="en-AU" sz="2800" dirty="0">
                  <a:latin typeface="Century Gothic" panose="020B0502020202020204" pitchFamily="34" charset="0"/>
                  <a:cs typeface="Futura Medium" panose="020B0602020204020303" pitchFamily="34" charset="-79"/>
                </a:rPr>
                <a:t>Write them in your books.</a:t>
              </a:r>
            </a:p>
          </p:txBody>
        </p:sp>
      </p:grpSp>
    </p:spTree>
    <p:extLst>
      <p:ext uri="{BB962C8B-B14F-4D97-AF65-F5344CB8AC3E}">
        <p14:creationId xmlns:p14="http://schemas.microsoft.com/office/powerpoint/2010/main" val="12328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Different branches of science</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3600" b="0" dirty="0"/>
              <a:t>There are many different types of science and there are many different types of scientists.</a:t>
            </a:r>
          </a:p>
          <a:p>
            <a:endParaRPr lang="en-AU" sz="3600" dirty="0"/>
          </a:p>
          <a:p>
            <a:endParaRPr lang="en-AU" sz="3600" dirty="0"/>
          </a:p>
        </p:txBody>
      </p:sp>
      <p:grpSp>
        <p:nvGrpSpPr>
          <p:cNvPr id="6" name="Group 5">
            <a:extLst>
              <a:ext uri="{FF2B5EF4-FFF2-40B4-BE49-F238E27FC236}">
                <a16:creationId xmlns:a16="http://schemas.microsoft.com/office/drawing/2014/main" id="{5556388D-53EA-4D70-AA9F-95097D03596D}"/>
              </a:ext>
            </a:extLst>
          </p:cNvPr>
          <p:cNvGrpSpPr/>
          <p:nvPr/>
        </p:nvGrpSpPr>
        <p:grpSpPr>
          <a:xfrm>
            <a:off x="541635" y="5545817"/>
            <a:ext cx="11231265" cy="1312183"/>
            <a:chOff x="397668" y="4118846"/>
            <a:chExt cx="11231265" cy="3247431"/>
          </a:xfrm>
        </p:grpSpPr>
        <p:sp>
          <p:nvSpPr>
            <p:cNvPr id="7" name="Rectangle 6">
              <a:extLst>
                <a:ext uri="{FF2B5EF4-FFF2-40B4-BE49-F238E27FC236}">
                  <a16:creationId xmlns:a16="http://schemas.microsoft.com/office/drawing/2014/main" id="{6FA5C081-8EE9-4D93-808A-380F351B1187}"/>
                </a:ext>
              </a:extLst>
            </p:cNvPr>
            <p:cNvSpPr/>
            <p:nvPr/>
          </p:nvSpPr>
          <p:spPr>
            <a:xfrm>
              <a:off x="397668" y="4130932"/>
              <a:ext cx="11209833" cy="249488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0C7D08CE-7ACA-4439-A407-31E35565733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9" name="TextBox 8">
              <a:extLst>
                <a:ext uri="{FF2B5EF4-FFF2-40B4-BE49-F238E27FC236}">
                  <a16:creationId xmlns:a16="http://schemas.microsoft.com/office/drawing/2014/main" id="{98C85B2B-7D25-4167-84DE-92217108FF5A}"/>
                </a:ext>
              </a:extLst>
            </p:cNvPr>
            <p:cNvSpPr txBox="1"/>
            <p:nvPr/>
          </p:nvSpPr>
          <p:spPr>
            <a:xfrm>
              <a:off x="419100" y="5154266"/>
              <a:ext cx="11209833" cy="2212011"/>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different types of scientists can you think of?</a:t>
              </a:r>
              <a:endParaRPr lang="en-AU" sz="2800" dirty="0">
                <a:latin typeface="Century Gothic" panose="020B0502020202020204" pitchFamily="34" charset="0"/>
                <a:cs typeface="Futura Medium" panose="020B0602020204020303" pitchFamily="34" charset="-79"/>
              </a:endParaRPr>
            </a:p>
          </p:txBody>
        </p:sp>
      </p:grpSp>
      <p:grpSp>
        <p:nvGrpSpPr>
          <p:cNvPr id="11" name="Group 10">
            <a:extLst>
              <a:ext uri="{FF2B5EF4-FFF2-40B4-BE49-F238E27FC236}">
                <a16:creationId xmlns:a16="http://schemas.microsoft.com/office/drawing/2014/main" id="{951E3231-DA98-4706-A515-E26571FB5ABA}"/>
              </a:ext>
            </a:extLst>
          </p:cNvPr>
          <p:cNvGrpSpPr/>
          <p:nvPr/>
        </p:nvGrpSpPr>
        <p:grpSpPr>
          <a:xfrm>
            <a:off x="127793" y="1950634"/>
            <a:ext cx="3910807" cy="3481416"/>
            <a:chOff x="521493" y="1881188"/>
            <a:chExt cx="4157663" cy="3701168"/>
          </a:xfrm>
        </p:grpSpPr>
        <p:pic>
          <p:nvPicPr>
            <p:cNvPr id="5" name="Picture 4">
              <a:extLst>
                <a:ext uri="{FF2B5EF4-FFF2-40B4-BE49-F238E27FC236}">
                  <a16:creationId xmlns:a16="http://schemas.microsoft.com/office/drawing/2014/main" id="{D04122FE-7588-4E27-926D-0EA3E4BA3836}"/>
                </a:ext>
              </a:extLst>
            </p:cNvPr>
            <p:cNvPicPr>
              <a:picLocks noChangeAspect="1"/>
            </p:cNvPicPr>
            <p:nvPr/>
          </p:nvPicPr>
          <p:blipFill>
            <a:blip r:embed="rId2"/>
            <a:stretch>
              <a:fillRect/>
            </a:stretch>
          </p:blipFill>
          <p:spPr>
            <a:xfrm>
              <a:off x="521493" y="1881188"/>
              <a:ext cx="4157663" cy="2771775"/>
            </a:xfrm>
            <a:prstGeom prst="rect">
              <a:avLst/>
            </a:prstGeom>
          </p:spPr>
        </p:pic>
        <p:sp>
          <p:nvSpPr>
            <p:cNvPr id="10" name="TextBox 9">
              <a:extLst>
                <a:ext uri="{FF2B5EF4-FFF2-40B4-BE49-F238E27FC236}">
                  <a16:creationId xmlns:a16="http://schemas.microsoft.com/office/drawing/2014/main" id="{64A0C5F0-C0D0-4FFF-B9D9-59A1C1DECCEE}"/>
                </a:ext>
              </a:extLst>
            </p:cNvPr>
            <p:cNvSpPr txBox="1"/>
            <p:nvPr/>
          </p:nvSpPr>
          <p:spPr>
            <a:xfrm>
              <a:off x="2143124" y="4667956"/>
              <a:ext cx="914400" cy="914400"/>
            </a:xfrm>
            <a:prstGeom prst="rect">
              <a:avLst/>
            </a:prstGeom>
            <a:noFill/>
            <a:ln>
              <a:noFill/>
            </a:ln>
          </p:spPr>
          <p:txBody>
            <a:bodyPr wrap="none" rtlCol="0" anchor="t" anchorCtr="0">
              <a:normAutofit/>
            </a:bodyPr>
            <a:lstStyle/>
            <a:p>
              <a:pPr algn="ctr"/>
              <a:r>
                <a:rPr lang="en-AU" sz="2000" b="1" dirty="0">
                  <a:latin typeface="Century Gothic" panose="020B0502020202020204" pitchFamily="34" charset="0"/>
                  <a:cs typeface="Futura Medium" panose="020B0602020204020303" pitchFamily="34" charset="-79"/>
                </a:rPr>
                <a:t>A zoologist studies animals.</a:t>
              </a:r>
            </a:p>
          </p:txBody>
        </p:sp>
      </p:grpSp>
      <p:grpSp>
        <p:nvGrpSpPr>
          <p:cNvPr id="20" name="Group 19">
            <a:extLst>
              <a:ext uri="{FF2B5EF4-FFF2-40B4-BE49-F238E27FC236}">
                <a16:creationId xmlns:a16="http://schemas.microsoft.com/office/drawing/2014/main" id="{FECE8B68-3C01-4E28-BC08-67839F5C3709}"/>
              </a:ext>
            </a:extLst>
          </p:cNvPr>
          <p:cNvGrpSpPr/>
          <p:nvPr/>
        </p:nvGrpSpPr>
        <p:grpSpPr>
          <a:xfrm>
            <a:off x="4140596" y="1958671"/>
            <a:ext cx="4040116" cy="3548257"/>
            <a:chOff x="4140596" y="1958671"/>
            <a:chExt cx="4040116" cy="3548257"/>
          </a:xfrm>
        </p:grpSpPr>
        <p:sp>
          <p:nvSpPr>
            <p:cNvPr id="14" name="TextBox 13">
              <a:extLst>
                <a:ext uri="{FF2B5EF4-FFF2-40B4-BE49-F238E27FC236}">
                  <a16:creationId xmlns:a16="http://schemas.microsoft.com/office/drawing/2014/main" id="{A04BECC6-D577-450D-ACFE-966352C3C828}"/>
                </a:ext>
              </a:extLst>
            </p:cNvPr>
            <p:cNvSpPr txBox="1"/>
            <p:nvPr/>
          </p:nvSpPr>
          <p:spPr>
            <a:xfrm>
              <a:off x="5689351" y="4592528"/>
              <a:ext cx="914400" cy="914400"/>
            </a:xfrm>
            <a:prstGeom prst="rect">
              <a:avLst/>
            </a:prstGeom>
            <a:noFill/>
            <a:ln>
              <a:noFill/>
            </a:ln>
          </p:spPr>
          <p:txBody>
            <a:bodyPr wrap="none" rtlCol="0" anchor="t" anchorCtr="0">
              <a:normAutofit/>
            </a:bodyPr>
            <a:lstStyle/>
            <a:p>
              <a:pPr algn="ctr"/>
              <a:r>
                <a:rPr lang="en-AU" sz="2000" b="1" dirty="0">
                  <a:latin typeface="Century Gothic" panose="020B0502020202020204" pitchFamily="34" charset="0"/>
                  <a:cs typeface="Futura Medium" panose="020B0602020204020303" pitchFamily="34" charset="-79"/>
                </a:rPr>
                <a:t>A palaeontologist studies fossils.</a:t>
              </a:r>
            </a:p>
          </p:txBody>
        </p:sp>
        <p:pic>
          <p:nvPicPr>
            <p:cNvPr id="15" name="Picture 14">
              <a:extLst>
                <a:ext uri="{FF2B5EF4-FFF2-40B4-BE49-F238E27FC236}">
                  <a16:creationId xmlns:a16="http://schemas.microsoft.com/office/drawing/2014/main" id="{91A87050-25A7-4356-967E-0E94FC0FD0FB}"/>
                </a:ext>
              </a:extLst>
            </p:cNvPr>
            <p:cNvPicPr>
              <a:picLocks noChangeAspect="1"/>
            </p:cNvPicPr>
            <p:nvPr/>
          </p:nvPicPr>
          <p:blipFill>
            <a:blip r:embed="rId3"/>
            <a:stretch>
              <a:fillRect/>
            </a:stretch>
          </p:blipFill>
          <p:spPr>
            <a:xfrm>
              <a:off x="4140596" y="1958671"/>
              <a:ext cx="4040116" cy="2597217"/>
            </a:xfrm>
            <a:prstGeom prst="rect">
              <a:avLst/>
            </a:prstGeom>
          </p:spPr>
        </p:pic>
      </p:grpSp>
      <p:grpSp>
        <p:nvGrpSpPr>
          <p:cNvPr id="23" name="Group 22">
            <a:extLst>
              <a:ext uri="{FF2B5EF4-FFF2-40B4-BE49-F238E27FC236}">
                <a16:creationId xmlns:a16="http://schemas.microsoft.com/office/drawing/2014/main" id="{E02839E4-470D-44BA-950F-609EC07954BA}"/>
              </a:ext>
            </a:extLst>
          </p:cNvPr>
          <p:cNvGrpSpPr/>
          <p:nvPr/>
        </p:nvGrpSpPr>
        <p:grpSpPr>
          <a:xfrm>
            <a:off x="8368507" y="1950634"/>
            <a:ext cx="3495076" cy="3542160"/>
            <a:chOff x="8368507" y="1950634"/>
            <a:chExt cx="3495076" cy="3542160"/>
          </a:xfrm>
        </p:grpSpPr>
        <p:pic>
          <p:nvPicPr>
            <p:cNvPr id="21" name="Picture 2" descr="Meteorologist Career Information - IResearchNet">
              <a:extLst>
                <a:ext uri="{FF2B5EF4-FFF2-40B4-BE49-F238E27FC236}">
                  <a16:creationId xmlns:a16="http://schemas.microsoft.com/office/drawing/2014/main" id="{3DB6C513-69C4-43ED-AEEC-48CD344BF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8507" y="1950634"/>
              <a:ext cx="3495076" cy="26213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9FF466D-F35A-4A13-90A9-2FCC9180CCE0}"/>
                </a:ext>
              </a:extLst>
            </p:cNvPr>
            <p:cNvSpPr txBox="1"/>
            <p:nvPr/>
          </p:nvSpPr>
          <p:spPr>
            <a:xfrm>
              <a:off x="9880351" y="4578394"/>
              <a:ext cx="914400" cy="914400"/>
            </a:xfrm>
            <a:prstGeom prst="rect">
              <a:avLst/>
            </a:prstGeom>
            <a:noFill/>
            <a:ln>
              <a:noFill/>
            </a:ln>
          </p:spPr>
          <p:txBody>
            <a:bodyPr wrap="none" rtlCol="0" anchor="t" anchorCtr="0">
              <a:normAutofit/>
            </a:bodyPr>
            <a:lstStyle/>
            <a:p>
              <a:pPr algn="ctr"/>
              <a:r>
                <a:rPr lang="en-AU" sz="2000" b="1" dirty="0">
                  <a:latin typeface="Century Gothic" panose="020B0502020202020204" pitchFamily="34" charset="0"/>
                  <a:cs typeface="Futura Medium" panose="020B0602020204020303" pitchFamily="34" charset="-79"/>
                </a:rPr>
                <a:t>A meteorologist studies the </a:t>
              </a:r>
            </a:p>
            <a:p>
              <a:pPr algn="ctr"/>
              <a:r>
                <a:rPr lang="en-AU" sz="2000" b="1" dirty="0">
                  <a:latin typeface="Century Gothic" panose="020B0502020202020204" pitchFamily="34" charset="0"/>
                  <a:cs typeface="Futura Medium" panose="020B0602020204020303" pitchFamily="34" charset="-79"/>
                </a:rPr>
                <a:t>weather</a:t>
              </a:r>
            </a:p>
          </p:txBody>
        </p:sp>
      </p:grpSp>
    </p:spTree>
    <p:extLst>
      <p:ext uri="{BB962C8B-B14F-4D97-AF65-F5344CB8AC3E}">
        <p14:creationId xmlns:p14="http://schemas.microsoft.com/office/powerpoint/2010/main" val="40951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Different branches of science</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4000" b="0" dirty="0"/>
              <a:t>In high school, we will be studying </a:t>
            </a:r>
            <a:r>
              <a:rPr lang="en-AU" sz="4000" dirty="0"/>
              <a:t>five</a:t>
            </a:r>
            <a:r>
              <a:rPr lang="en-AU" sz="4000" b="0" dirty="0"/>
              <a:t> different types of science:</a:t>
            </a:r>
          </a:p>
          <a:p>
            <a:endParaRPr lang="en-AU" sz="1200" b="0" dirty="0"/>
          </a:p>
          <a:p>
            <a:pPr marL="1257300" lvl="1" indent="-571500"/>
            <a:r>
              <a:rPr lang="en-AU" sz="4400" b="0" dirty="0"/>
              <a:t>Biology</a:t>
            </a:r>
          </a:p>
          <a:p>
            <a:pPr marL="1257300" lvl="1" indent="-571500"/>
            <a:r>
              <a:rPr lang="en-AU" sz="4400" b="0" dirty="0"/>
              <a:t>Chemistry</a:t>
            </a:r>
          </a:p>
          <a:p>
            <a:pPr marL="1257300" lvl="1" indent="-571500"/>
            <a:r>
              <a:rPr lang="en-AU" sz="4400" b="0" dirty="0"/>
              <a:t>Physics</a:t>
            </a:r>
          </a:p>
          <a:p>
            <a:pPr marL="1257300" lvl="1" indent="-571500"/>
            <a:r>
              <a:rPr lang="en-AU" sz="4400" b="0" dirty="0"/>
              <a:t>Geology</a:t>
            </a:r>
          </a:p>
          <a:p>
            <a:pPr marL="1257300" lvl="1" indent="-571500"/>
            <a:r>
              <a:rPr lang="en-AU" sz="4400" b="0" dirty="0"/>
              <a:t>Astronomy</a:t>
            </a:r>
            <a:endParaRPr lang="en-AU" sz="4400" dirty="0"/>
          </a:p>
          <a:p>
            <a:endParaRPr lang="en-AU" sz="3600" dirty="0"/>
          </a:p>
        </p:txBody>
      </p:sp>
    </p:spTree>
    <p:extLst>
      <p:ext uri="{BB962C8B-B14F-4D97-AF65-F5344CB8AC3E}">
        <p14:creationId xmlns:p14="http://schemas.microsoft.com/office/powerpoint/2010/main" val="4274612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Biology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4000" dirty="0"/>
              <a:t>Biology</a:t>
            </a:r>
            <a:r>
              <a:rPr lang="en-AU" sz="4000" b="0" dirty="0"/>
              <a:t> is the study of living things.</a:t>
            </a:r>
            <a:endParaRPr lang="en-AU" sz="1100" b="0" dirty="0"/>
          </a:p>
          <a:p>
            <a:r>
              <a:rPr lang="en-AU" sz="4000" b="0" dirty="0"/>
              <a:t>Biologists study animals, plants, bacteria and viruses.</a:t>
            </a:r>
            <a:endParaRPr lang="en-AU" sz="4000" dirty="0"/>
          </a:p>
          <a:p>
            <a:endParaRPr lang="en-AU" sz="1200" b="0" dirty="0"/>
          </a:p>
          <a:p>
            <a:endParaRPr lang="en-AU" sz="3600" dirty="0"/>
          </a:p>
        </p:txBody>
      </p:sp>
      <p:pic>
        <p:nvPicPr>
          <p:cNvPr id="5" name="Picture 4">
            <a:extLst>
              <a:ext uri="{FF2B5EF4-FFF2-40B4-BE49-F238E27FC236}">
                <a16:creationId xmlns:a16="http://schemas.microsoft.com/office/drawing/2014/main" id="{310BD106-66E8-4BEB-AC74-561989A9AFC1}"/>
              </a:ext>
            </a:extLst>
          </p:cNvPr>
          <p:cNvPicPr>
            <a:picLocks noChangeAspect="1"/>
          </p:cNvPicPr>
          <p:nvPr/>
        </p:nvPicPr>
        <p:blipFill rotWithShape="1">
          <a:blip r:embed="rId2"/>
          <a:srcRect l="9814" t="10414" r="9074" b="7778"/>
          <a:stretch/>
        </p:blipFill>
        <p:spPr>
          <a:xfrm>
            <a:off x="549275" y="3018442"/>
            <a:ext cx="3806825" cy="3839558"/>
          </a:xfrm>
          <a:prstGeom prst="rect">
            <a:avLst/>
          </a:prstGeom>
        </p:spPr>
      </p:pic>
      <p:pic>
        <p:nvPicPr>
          <p:cNvPr id="2050" name="Picture 2" descr="A rare jewel of a beetle emerges from the Ouse ooze | Insects | The Guardian">
            <a:extLst>
              <a:ext uri="{FF2B5EF4-FFF2-40B4-BE49-F238E27FC236}">
                <a16:creationId xmlns:a16="http://schemas.microsoft.com/office/drawing/2014/main" id="{ED19623F-8877-4FDE-B438-EF473C682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2362200"/>
            <a:ext cx="28448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930A63F-898A-4664-862F-6157C4128BE1}"/>
              </a:ext>
            </a:extLst>
          </p:cNvPr>
          <p:cNvPicPr>
            <a:picLocks noChangeAspect="1"/>
          </p:cNvPicPr>
          <p:nvPr/>
        </p:nvPicPr>
        <p:blipFill>
          <a:blip r:embed="rId4"/>
          <a:stretch>
            <a:fillRect/>
          </a:stretch>
        </p:blipFill>
        <p:spPr>
          <a:xfrm>
            <a:off x="8458121" y="2362200"/>
            <a:ext cx="3212386" cy="2133600"/>
          </a:xfrm>
          <a:prstGeom prst="rect">
            <a:avLst/>
          </a:prstGeom>
        </p:spPr>
      </p:pic>
      <p:pic>
        <p:nvPicPr>
          <p:cNvPr id="2052" name="Picture 4" descr="How bacteria can save children&amp;#39;s lives - BBC Future">
            <a:extLst>
              <a:ext uri="{FF2B5EF4-FFF2-40B4-BE49-F238E27FC236}">
                <a16:creationId xmlns:a16="http://schemas.microsoft.com/office/drawing/2014/main" id="{C575FDC4-C5E0-4813-A680-803F955DD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4642540"/>
            <a:ext cx="2844800" cy="2000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7FDA4BD-7F77-4428-B37A-40E17FEE8131}"/>
              </a:ext>
            </a:extLst>
          </p:cNvPr>
          <p:cNvPicPr>
            <a:picLocks noChangeAspect="1"/>
          </p:cNvPicPr>
          <p:nvPr/>
        </p:nvPicPr>
        <p:blipFill>
          <a:blip r:embed="rId6"/>
          <a:stretch>
            <a:fillRect/>
          </a:stretch>
        </p:blipFill>
        <p:spPr>
          <a:xfrm>
            <a:off x="8458121" y="4642541"/>
            <a:ext cx="3212386" cy="2000305"/>
          </a:xfrm>
          <a:prstGeom prst="rect">
            <a:avLst/>
          </a:prstGeom>
        </p:spPr>
      </p:pic>
    </p:spTree>
    <p:extLst>
      <p:ext uri="{BB962C8B-B14F-4D97-AF65-F5344CB8AC3E}">
        <p14:creationId xmlns:p14="http://schemas.microsoft.com/office/powerpoint/2010/main" val="1088311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Biology definition</a:t>
            </a:r>
          </a:p>
        </p:txBody>
      </p:sp>
      <p:grpSp>
        <p:nvGrpSpPr>
          <p:cNvPr id="4" name="Group 3">
            <a:extLst>
              <a:ext uri="{FF2B5EF4-FFF2-40B4-BE49-F238E27FC236}">
                <a16:creationId xmlns:a16="http://schemas.microsoft.com/office/drawing/2014/main" id="{A10859A9-BB6E-A3DB-EE36-AED331CFBFF7}"/>
              </a:ext>
            </a:extLst>
          </p:cNvPr>
          <p:cNvGrpSpPr/>
          <p:nvPr/>
        </p:nvGrpSpPr>
        <p:grpSpPr>
          <a:xfrm>
            <a:off x="480367" y="765095"/>
            <a:ext cx="11231265" cy="1312183"/>
            <a:chOff x="397668" y="4118846"/>
            <a:chExt cx="11231265" cy="3247431"/>
          </a:xfrm>
        </p:grpSpPr>
        <p:sp>
          <p:nvSpPr>
            <p:cNvPr id="7" name="Rectangle 6">
              <a:extLst>
                <a:ext uri="{FF2B5EF4-FFF2-40B4-BE49-F238E27FC236}">
                  <a16:creationId xmlns:a16="http://schemas.microsoft.com/office/drawing/2014/main" id="{D943F231-B9F5-175C-715C-86035840565C}"/>
                </a:ext>
              </a:extLst>
            </p:cNvPr>
            <p:cNvSpPr/>
            <p:nvPr/>
          </p:nvSpPr>
          <p:spPr>
            <a:xfrm>
              <a:off x="397668" y="4130932"/>
              <a:ext cx="11209833" cy="249488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F14C5DA6-33FA-750E-21BD-250F1BE194A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10" name="TextBox 9">
              <a:extLst>
                <a:ext uri="{FF2B5EF4-FFF2-40B4-BE49-F238E27FC236}">
                  <a16:creationId xmlns:a16="http://schemas.microsoft.com/office/drawing/2014/main" id="{71B87420-7A15-C0D0-5F6F-1212D23C1665}"/>
                </a:ext>
              </a:extLst>
            </p:cNvPr>
            <p:cNvSpPr txBox="1"/>
            <p:nvPr/>
          </p:nvSpPr>
          <p:spPr>
            <a:xfrm>
              <a:off x="419100" y="5154266"/>
              <a:ext cx="11209833" cy="2212011"/>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types of jobs involve biology?</a:t>
              </a:r>
              <a:endParaRPr lang="en-AU" sz="2800" dirty="0">
                <a:latin typeface="Century Gothic" panose="020B0502020202020204" pitchFamily="34" charset="0"/>
                <a:cs typeface="Futura Medium" panose="020B0602020204020303" pitchFamily="34" charset="-79"/>
              </a:endParaRPr>
            </a:p>
          </p:txBody>
        </p:sp>
      </p:grpSp>
    </p:spTree>
    <p:extLst>
      <p:ext uri="{BB962C8B-B14F-4D97-AF65-F5344CB8AC3E}">
        <p14:creationId xmlns:p14="http://schemas.microsoft.com/office/powerpoint/2010/main" val="394599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Chemistry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800576" cy="1008103"/>
          </a:xfrm>
        </p:spPr>
        <p:txBody>
          <a:bodyPr/>
          <a:lstStyle/>
          <a:p>
            <a:r>
              <a:rPr lang="en-AU" sz="4000" dirty="0"/>
              <a:t>Chemistry</a:t>
            </a:r>
            <a:r>
              <a:rPr lang="en-AU" sz="4000" b="0" dirty="0"/>
              <a:t> is the study of chemicals.</a:t>
            </a:r>
          </a:p>
          <a:p>
            <a:r>
              <a:rPr lang="en-AU" sz="4000" b="0" dirty="0"/>
              <a:t>Chemists study materials and reactions.</a:t>
            </a:r>
            <a:endParaRPr lang="en-AU" sz="4000" dirty="0"/>
          </a:p>
          <a:p>
            <a:endParaRPr lang="en-AU" sz="1200" b="0" dirty="0"/>
          </a:p>
          <a:p>
            <a:endParaRPr lang="en-AU" sz="3600" dirty="0"/>
          </a:p>
        </p:txBody>
      </p:sp>
      <p:pic>
        <p:nvPicPr>
          <p:cNvPr id="5" name="Picture 4">
            <a:extLst>
              <a:ext uri="{FF2B5EF4-FFF2-40B4-BE49-F238E27FC236}">
                <a16:creationId xmlns:a16="http://schemas.microsoft.com/office/drawing/2014/main" id="{B38CC518-A861-45EB-BBAD-8B40AE532C6D}"/>
              </a:ext>
            </a:extLst>
          </p:cNvPr>
          <p:cNvPicPr>
            <a:picLocks noChangeAspect="1"/>
          </p:cNvPicPr>
          <p:nvPr/>
        </p:nvPicPr>
        <p:blipFill>
          <a:blip r:embed="rId2"/>
          <a:stretch>
            <a:fillRect/>
          </a:stretch>
        </p:blipFill>
        <p:spPr>
          <a:xfrm>
            <a:off x="476250" y="2881312"/>
            <a:ext cx="6534150" cy="3458008"/>
          </a:xfrm>
          <a:prstGeom prst="rect">
            <a:avLst/>
          </a:prstGeom>
        </p:spPr>
      </p:pic>
      <p:pic>
        <p:nvPicPr>
          <p:cNvPr id="8" name="Picture 7">
            <a:extLst>
              <a:ext uri="{FF2B5EF4-FFF2-40B4-BE49-F238E27FC236}">
                <a16:creationId xmlns:a16="http://schemas.microsoft.com/office/drawing/2014/main" id="{BE31A2E4-CF49-4D7B-9846-0D23C9BCC140}"/>
              </a:ext>
            </a:extLst>
          </p:cNvPr>
          <p:cNvPicPr>
            <a:picLocks noChangeAspect="1"/>
          </p:cNvPicPr>
          <p:nvPr/>
        </p:nvPicPr>
        <p:blipFill rotWithShape="1">
          <a:blip r:embed="rId3"/>
          <a:srcRect l="7007" t="7356" r="8244" b="3502"/>
          <a:stretch/>
        </p:blipFill>
        <p:spPr>
          <a:xfrm>
            <a:off x="7821612" y="2881312"/>
            <a:ext cx="3225800" cy="3392969"/>
          </a:xfrm>
          <a:prstGeom prst="rect">
            <a:avLst/>
          </a:prstGeom>
        </p:spPr>
      </p:pic>
    </p:spTree>
    <p:extLst>
      <p:ext uri="{BB962C8B-B14F-4D97-AF65-F5344CB8AC3E}">
        <p14:creationId xmlns:p14="http://schemas.microsoft.com/office/powerpoint/2010/main" val="316165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Biology definition</a:t>
            </a:r>
          </a:p>
        </p:txBody>
      </p:sp>
      <p:grpSp>
        <p:nvGrpSpPr>
          <p:cNvPr id="4" name="Group 3">
            <a:extLst>
              <a:ext uri="{FF2B5EF4-FFF2-40B4-BE49-F238E27FC236}">
                <a16:creationId xmlns:a16="http://schemas.microsoft.com/office/drawing/2014/main" id="{A10859A9-BB6E-A3DB-EE36-AED331CFBFF7}"/>
              </a:ext>
            </a:extLst>
          </p:cNvPr>
          <p:cNvGrpSpPr/>
          <p:nvPr/>
        </p:nvGrpSpPr>
        <p:grpSpPr>
          <a:xfrm>
            <a:off x="480367" y="765095"/>
            <a:ext cx="11231265" cy="1312183"/>
            <a:chOff x="397668" y="4118846"/>
            <a:chExt cx="11231265" cy="3247431"/>
          </a:xfrm>
        </p:grpSpPr>
        <p:sp>
          <p:nvSpPr>
            <p:cNvPr id="7" name="Rectangle 6">
              <a:extLst>
                <a:ext uri="{FF2B5EF4-FFF2-40B4-BE49-F238E27FC236}">
                  <a16:creationId xmlns:a16="http://schemas.microsoft.com/office/drawing/2014/main" id="{D943F231-B9F5-175C-715C-86035840565C}"/>
                </a:ext>
              </a:extLst>
            </p:cNvPr>
            <p:cNvSpPr/>
            <p:nvPr/>
          </p:nvSpPr>
          <p:spPr>
            <a:xfrm>
              <a:off x="397668" y="4130932"/>
              <a:ext cx="11209833" cy="249488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F14C5DA6-33FA-750E-21BD-250F1BE194A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10" name="TextBox 9">
              <a:extLst>
                <a:ext uri="{FF2B5EF4-FFF2-40B4-BE49-F238E27FC236}">
                  <a16:creationId xmlns:a16="http://schemas.microsoft.com/office/drawing/2014/main" id="{71B87420-7A15-C0D0-5F6F-1212D23C1665}"/>
                </a:ext>
              </a:extLst>
            </p:cNvPr>
            <p:cNvSpPr txBox="1"/>
            <p:nvPr/>
          </p:nvSpPr>
          <p:spPr>
            <a:xfrm>
              <a:off x="419100" y="5154266"/>
              <a:ext cx="11209833" cy="2212011"/>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types of jobs involve chemistry?</a:t>
              </a:r>
              <a:endParaRPr lang="en-AU" sz="2800" dirty="0">
                <a:latin typeface="Century Gothic" panose="020B0502020202020204" pitchFamily="34" charset="0"/>
                <a:cs typeface="Futura Medium" panose="020B0602020204020303" pitchFamily="34" charset="-79"/>
              </a:endParaRPr>
            </a:p>
          </p:txBody>
        </p:sp>
      </p:grpSp>
    </p:spTree>
    <p:extLst>
      <p:ext uri="{BB962C8B-B14F-4D97-AF65-F5344CB8AC3E}">
        <p14:creationId xmlns:p14="http://schemas.microsoft.com/office/powerpoint/2010/main" val="22316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Physics definition</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800576" cy="1008103"/>
          </a:xfrm>
        </p:spPr>
        <p:txBody>
          <a:bodyPr/>
          <a:lstStyle/>
          <a:p>
            <a:r>
              <a:rPr lang="en-AU" sz="4000" dirty="0"/>
              <a:t>Physics</a:t>
            </a:r>
            <a:r>
              <a:rPr lang="en-AU" sz="4000" b="0" dirty="0"/>
              <a:t> is the study of matter and energy.</a:t>
            </a:r>
          </a:p>
          <a:p>
            <a:r>
              <a:rPr lang="en-AU" sz="4000" b="0" dirty="0"/>
              <a:t>Physicists study light, heat, electricity, magnetism and motion.</a:t>
            </a:r>
            <a:endParaRPr lang="en-AU" sz="4000" dirty="0"/>
          </a:p>
          <a:p>
            <a:endParaRPr lang="en-AU" sz="1200" b="0" dirty="0"/>
          </a:p>
          <a:p>
            <a:endParaRPr lang="en-AU" sz="3600" dirty="0"/>
          </a:p>
        </p:txBody>
      </p:sp>
      <p:pic>
        <p:nvPicPr>
          <p:cNvPr id="4" name="Picture 3">
            <a:extLst>
              <a:ext uri="{FF2B5EF4-FFF2-40B4-BE49-F238E27FC236}">
                <a16:creationId xmlns:a16="http://schemas.microsoft.com/office/drawing/2014/main" id="{0839F337-9137-4EDD-81D5-84791EF37242}"/>
              </a:ext>
            </a:extLst>
          </p:cNvPr>
          <p:cNvPicPr>
            <a:picLocks noChangeAspect="1"/>
          </p:cNvPicPr>
          <p:nvPr/>
        </p:nvPicPr>
        <p:blipFill rotWithShape="1">
          <a:blip r:embed="rId2"/>
          <a:srcRect l="6659" r="10490"/>
          <a:stretch/>
        </p:blipFill>
        <p:spPr>
          <a:xfrm>
            <a:off x="6334892" y="4501473"/>
            <a:ext cx="1733444" cy="2057400"/>
          </a:xfrm>
          <a:prstGeom prst="rect">
            <a:avLst/>
          </a:prstGeom>
        </p:spPr>
      </p:pic>
      <p:pic>
        <p:nvPicPr>
          <p:cNvPr id="7" name="Picture 6">
            <a:extLst>
              <a:ext uri="{FF2B5EF4-FFF2-40B4-BE49-F238E27FC236}">
                <a16:creationId xmlns:a16="http://schemas.microsoft.com/office/drawing/2014/main" id="{455D2241-6FF9-43CE-9686-A231980AF966}"/>
              </a:ext>
            </a:extLst>
          </p:cNvPr>
          <p:cNvPicPr>
            <a:picLocks noChangeAspect="1"/>
          </p:cNvPicPr>
          <p:nvPr/>
        </p:nvPicPr>
        <p:blipFill rotWithShape="1">
          <a:blip r:embed="rId3"/>
          <a:srcRect l="11456" r="6708"/>
          <a:stretch/>
        </p:blipFill>
        <p:spPr>
          <a:xfrm>
            <a:off x="8128053" y="4501473"/>
            <a:ext cx="3956686" cy="2057400"/>
          </a:xfrm>
          <a:prstGeom prst="rect">
            <a:avLst/>
          </a:prstGeom>
        </p:spPr>
      </p:pic>
      <p:pic>
        <p:nvPicPr>
          <p:cNvPr id="11" name="Picture 10">
            <a:extLst>
              <a:ext uri="{FF2B5EF4-FFF2-40B4-BE49-F238E27FC236}">
                <a16:creationId xmlns:a16="http://schemas.microsoft.com/office/drawing/2014/main" id="{AD152BF7-44A3-4064-9905-825C26A4579E}"/>
              </a:ext>
            </a:extLst>
          </p:cNvPr>
          <p:cNvPicPr>
            <a:picLocks noChangeAspect="1"/>
          </p:cNvPicPr>
          <p:nvPr/>
        </p:nvPicPr>
        <p:blipFill>
          <a:blip r:embed="rId4"/>
          <a:stretch>
            <a:fillRect/>
          </a:stretch>
        </p:blipFill>
        <p:spPr>
          <a:xfrm>
            <a:off x="9073965" y="2374851"/>
            <a:ext cx="3021886" cy="1989796"/>
          </a:xfrm>
          <a:prstGeom prst="rect">
            <a:avLst/>
          </a:prstGeom>
        </p:spPr>
      </p:pic>
      <p:pic>
        <p:nvPicPr>
          <p:cNvPr id="12" name="Picture 11">
            <a:extLst>
              <a:ext uri="{FF2B5EF4-FFF2-40B4-BE49-F238E27FC236}">
                <a16:creationId xmlns:a16="http://schemas.microsoft.com/office/drawing/2014/main" id="{6BDFDD20-3B66-49AC-B809-4C05FA75686A}"/>
              </a:ext>
            </a:extLst>
          </p:cNvPr>
          <p:cNvPicPr>
            <a:picLocks noChangeAspect="1"/>
          </p:cNvPicPr>
          <p:nvPr/>
        </p:nvPicPr>
        <p:blipFill>
          <a:blip r:embed="rId5"/>
          <a:stretch>
            <a:fillRect/>
          </a:stretch>
        </p:blipFill>
        <p:spPr>
          <a:xfrm>
            <a:off x="6334892" y="2374851"/>
            <a:ext cx="2693987" cy="2017890"/>
          </a:xfrm>
          <a:prstGeom prst="rect">
            <a:avLst/>
          </a:prstGeom>
        </p:spPr>
      </p:pic>
      <p:pic>
        <p:nvPicPr>
          <p:cNvPr id="13" name="Picture 12">
            <a:extLst>
              <a:ext uri="{FF2B5EF4-FFF2-40B4-BE49-F238E27FC236}">
                <a16:creationId xmlns:a16="http://schemas.microsoft.com/office/drawing/2014/main" id="{B12DE822-2DF5-42C3-9239-3CA4E0A9F2B1}"/>
              </a:ext>
            </a:extLst>
          </p:cNvPr>
          <p:cNvPicPr>
            <a:picLocks noChangeAspect="1"/>
          </p:cNvPicPr>
          <p:nvPr/>
        </p:nvPicPr>
        <p:blipFill>
          <a:blip r:embed="rId6"/>
          <a:stretch>
            <a:fillRect/>
          </a:stretch>
        </p:blipFill>
        <p:spPr>
          <a:xfrm>
            <a:off x="501235" y="2918029"/>
            <a:ext cx="5734756" cy="3225800"/>
          </a:xfrm>
          <a:prstGeom prst="rect">
            <a:avLst/>
          </a:prstGeom>
        </p:spPr>
      </p:pic>
    </p:spTree>
    <p:extLst>
      <p:ext uri="{BB962C8B-B14F-4D97-AF65-F5344CB8AC3E}">
        <p14:creationId xmlns:p14="http://schemas.microsoft.com/office/powerpoint/2010/main" val="2472716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Biology definition</a:t>
            </a:r>
          </a:p>
        </p:txBody>
      </p:sp>
      <p:grpSp>
        <p:nvGrpSpPr>
          <p:cNvPr id="4" name="Group 3">
            <a:extLst>
              <a:ext uri="{FF2B5EF4-FFF2-40B4-BE49-F238E27FC236}">
                <a16:creationId xmlns:a16="http://schemas.microsoft.com/office/drawing/2014/main" id="{A10859A9-BB6E-A3DB-EE36-AED331CFBFF7}"/>
              </a:ext>
            </a:extLst>
          </p:cNvPr>
          <p:cNvGrpSpPr/>
          <p:nvPr/>
        </p:nvGrpSpPr>
        <p:grpSpPr>
          <a:xfrm>
            <a:off x="480367" y="765095"/>
            <a:ext cx="11231265" cy="1312183"/>
            <a:chOff x="397668" y="4118846"/>
            <a:chExt cx="11231265" cy="3247431"/>
          </a:xfrm>
        </p:grpSpPr>
        <p:sp>
          <p:nvSpPr>
            <p:cNvPr id="7" name="Rectangle 6">
              <a:extLst>
                <a:ext uri="{FF2B5EF4-FFF2-40B4-BE49-F238E27FC236}">
                  <a16:creationId xmlns:a16="http://schemas.microsoft.com/office/drawing/2014/main" id="{D943F231-B9F5-175C-715C-86035840565C}"/>
                </a:ext>
              </a:extLst>
            </p:cNvPr>
            <p:cNvSpPr/>
            <p:nvPr/>
          </p:nvSpPr>
          <p:spPr>
            <a:xfrm>
              <a:off x="397668" y="4130932"/>
              <a:ext cx="11209833" cy="2494885"/>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F14C5DA6-33FA-750E-21BD-250F1BE194AC}"/>
                </a:ext>
              </a:extLst>
            </p:cNvPr>
            <p:cNvSpPr/>
            <p:nvPr/>
          </p:nvSpPr>
          <p:spPr>
            <a:xfrm>
              <a:off x="397668" y="4118846"/>
              <a:ext cx="276508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BCA58"/>
                  </a:solidFill>
                </a:rPr>
                <a:t>Question</a:t>
              </a:r>
              <a:endParaRPr lang="en-AU" sz="2800" b="1" dirty="0">
                <a:solidFill>
                  <a:srgbClr val="FBCA58"/>
                </a:solidFill>
              </a:endParaRPr>
            </a:p>
          </p:txBody>
        </p:sp>
        <p:sp>
          <p:nvSpPr>
            <p:cNvPr id="10" name="TextBox 9">
              <a:extLst>
                <a:ext uri="{FF2B5EF4-FFF2-40B4-BE49-F238E27FC236}">
                  <a16:creationId xmlns:a16="http://schemas.microsoft.com/office/drawing/2014/main" id="{71B87420-7A15-C0D0-5F6F-1212D23C1665}"/>
                </a:ext>
              </a:extLst>
            </p:cNvPr>
            <p:cNvSpPr txBox="1"/>
            <p:nvPr/>
          </p:nvSpPr>
          <p:spPr>
            <a:xfrm>
              <a:off x="419100" y="5154266"/>
              <a:ext cx="11209833" cy="2212011"/>
            </a:xfrm>
            <a:prstGeom prst="rect">
              <a:avLst/>
            </a:prstGeom>
            <a:noFill/>
            <a:ln>
              <a:noFill/>
            </a:ln>
          </p:spPr>
          <p:txBody>
            <a:bodyPr wrap="square" rtlCol="0" anchor="t" anchorCtr="0">
              <a:normAutofit/>
            </a:bodyPr>
            <a:lstStyle/>
            <a:p>
              <a:pPr algn="l"/>
              <a:r>
                <a:rPr lang="en-US" sz="2800" dirty="0">
                  <a:latin typeface="Century Gothic" panose="020B0502020202020204" pitchFamily="34" charset="0"/>
                  <a:cs typeface="Futura Medium" panose="020B0602020204020303" pitchFamily="34" charset="-79"/>
                </a:rPr>
                <a:t>What types of jobs involve physics?</a:t>
              </a:r>
              <a:endParaRPr lang="en-AU" sz="2800" dirty="0">
                <a:latin typeface="Century Gothic" panose="020B0502020202020204" pitchFamily="34" charset="0"/>
                <a:cs typeface="Futura Medium" panose="020B0602020204020303" pitchFamily="34" charset="-79"/>
              </a:endParaRPr>
            </a:p>
          </p:txBody>
        </p:sp>
      </p:grpSp>
    </p:spTree>
    <p:extLst>
      <p:ext uri="{BB962C8B-B14F-4D97-AF65-F5344CB8AC3E}">
        <p14:creationId xmlns:p14="http://schemas.microsoft.com/office/powerpoint/2010/main" val="379361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7F09D33-A1B5-4438-8F96-65DD71762491}">
  <ds:schemaRefs>
    <ds:schemaRef ds:uri="http://schemas.microsoft.com/sharepoint/v3/contenttype/forms"/>
  </ds:schemaRefs>
</ds:datastoreItem>
</file>

<file path=customXml/itemProps2.xml><?xml version="1.0" encoding="utf-8"?>
<ds:datastoreItem xmlns:ds="http://schemas.openxmlformats.org/officeDocument/2006/customXml" ds:itemID="{3AA9B4C7-A7DD-4A4E-AE56-6665B62A67E6}"/>
</file>

<file path=customXml/itemProps3.xml><?xml version="1.0" encoding="utf-8"?>
<ds:datastoreItem xmlns:ds="http://schemas.openxmlformats.org/officeDocument/2006/customXml" ds:itemID="{AD5BC30B-A8FB-4389-B40F-C069B6D2FAB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4085</TotalTime>
  <Words>238</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Century Gothic</vt:lpstr>
      <vt:lpstr>Futura Medium</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BAKER Mark [Southern River College]</cp:lastModifiedBy>
  <cp:revision>386</cp:revision>
  <cp:lastPrinted>2018-05-27T06:54:10Z</cp:lastPrinted>
  <dcterms:created xsi:type="dcterms:W3CDTF">2018-03-29T05:56:09Z</dcterms:created>
  <dcterms:modified xsi:type="dcterms:W3CDTF">2023-02-13T05:18:20Z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ies>
</file>